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sldIdLst>
    <p:sldId id="257" r:id="rId3"/>
    <p:sldId id="258" r:id="rId4"/>
    <p:sldId id="283" r:id="rId5"/>
    <p:sldId id="279" r:id="rId6"/>
    <p:sldId id="280" r:id="rId7"/>
    <p:sldId id="285" r:id="rId8"/>
    <p:sldId id="286" r:id="rId9"/>
    <p:sldId id="28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8" d="100"/>
          <a:sy n="98" d="100"/>
        </p:scale>
        <p:origin x="11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5" Type="http://schemas.microsoft.com/office/2016/11/relationships/changesInfo" Target="changesInfos/changesInfo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thirose02@gmail.com" userId="c08744e46486e669" providerId="LiveId" clId="{76621DF3-E6E5-4F33-89EF-23E3C107D097}"/>
    <pc:docChg chg="undo custSel addSld modSld sldOrd">
      <pc:chgData name="sakthirose02@gmail.com" userId="c08744e46486e669" providerId="LiveId" clId="{76621DF3-E6E5-4F33-89EF-23E3C107D097}" dt="2021-03-20T07:30:20.845" v="129" actId="255"/>
      <pc:docMkLst>
        <pc:docMk/>
      </pc:docMkLst>
      <pc:sldChg chg="modSp mod ord">
        <pc:chgData name="sakthirose02@gmail.com" userId="c08744e46486e669" providerId="LiveId" clId="{76621DF3-E6E5-4F33-89EF-23E3C107D097}" dt="2021-03-20T07:26:22.923" v="17" actId="20577"/>
        <pc:sldMkLst>
          <pc:docMk/>
          <pc:sldMk cId="3983939861" sldId="257"/>
        </pc:sldMkLst>
        <pc:spChg chg="mod">
          <ac:chgData name="sakthirose02@gmail.com" userId="c08744e46486e669" providerId="LiveId" clId="{76621DF3-E6E5-4F33-89EF-23E3C107D097}" dt="2021-03-20T07:26:22.923" v="17" actId="20577"/>
          <ac:spMkLst>
            <pc:docMk/>
            <pc:sldMk cId="3983939861" sldId="257"/>
            <ac:spMk id="4" creationId="{00000000-0000-0000-0000-000000000000}"/>
          </ac:spMkLst>
        </pc:spChg>
      </pc:sldChg>
      <pc:sldChg chg="modSp mod">
        <pc:chgData name="sakthirose02@gmail.com" userId="c08744e46486e669" providerId="LiveId" clId="{76621DF3-E6E5-4F33-89EF-23E3C107D097}" dt="2021-03-20T07:27:37.380" v="98" actId="1076"/>
        <pc:sldMkLst>
          <pc:docMk/>
          <pc:sldMk cId="1270990567" sldId="258"/>
        </pc:sldMkLst>
        <pc:spChg chg="mod">
          <ac:chgData name="sakthirose02@gmail.com" userId="c08744e46486e669" providerId="LiveId" clId="{76621DF3-E6E5-4F33-89EF-23E3C107D097}" dt="2021-03-20T07:27:37.380" v="98" actId="1076"/>
          <ac:spMkLst>
            <pc:docMk/>
            <pc:sldMk cId="1270990567" sldId="258"/>
            <ac:spMk id="5" creationId="{FF57DC66-3A48-47F2-8D9C-7BBB6362BE83}"/>
          </ac:spMkLst>
        </pc:spChg>
      </pc:sldChg>
      <pc:sldChg chg="addSp modSp mod">
        <pc:chgData name="sakthirose02@gmail.com" userId="c08744e46486e669" providerId="LiveId" clId="{76621DF3-E6E5-4F33-89EF-23E3C107D097}" dt="2021-03-20T07:28:38.360" v="108" actId="255"/>
        <pc:sldMkLst>
          <pc:docMk/>
          <pc:sldMk cId="97838398" sldId="279"/>
        </pc:sldMkLst>
        <pc:spChg chg="add mod">
          <ac:chgData name="sakthirose02@gmail.com" userId="c08744e46486e669" providerId="LiveId" clId="{76621DF3-E6E5-4F33-89EF-23E3C107D097}" dt="2021-03-20T07:28:38.360" v="108" actId="255"/>
          <ac:spMkLst>
            <pc:docMk/>
            <pc:sldMk cId="97838398" sldId="279"/>
            <ac:spMk id="24" creationId="{D9F4626E-1DB3-4FB0-8BE0-5D4FD8783072}"/>
          </ac:spMkLst>
        </pc:spChg>
      </pc:sldChg>
      <pc:sldChg chg="addSp modSp mod">
        <pc:chgData name="sakthirose02@gmail.com" userId="c08744e46486e669" providerId="LiveId" clId="{76621DF3-E6E5-4F33-89EF-23E3C107D097}" dt="2021-03-20T07:29:22.851" v="117" actId="1076"/>
        <pc:sldMkLst>
          <pc:docMk/>
          <pc:sldMk cId="1182576595" sldId="280"/>
        </pc:sldMkLst>
        <pc:spChg chg="mod">
          <ac:chgData name="sakthirose02@gmail.com" userId="c08744e46486e669" providerId="LiveId" clId="{76621DF3-E6E5-4F33-89EF-23E3C107D097}" dt="2021-03-20T07:29:07.306" v="114" actId="1076"/>
          <ac:spMkLst>
            <pc:docMk/>
            <pc:sldMk cId="1182576595" sldId="280"/>
            <ac:spMk id="3" creationId="{00000000-0000-0000-0000-000000000000}"/>
          </ac:spMkLst>
        </pc:spChg>
        <pc:spChg chg="mod">
          <ac:chgData name="sakthirose02@gmail.com" userId="c08744e46486e669" providerId="LiveId" clId="{76621DF3-E6E5-4F33-89EF-23E3C107D097}" dt="2021-03-20T07:29:17.231" v="116" actId="1076"/>
          <ac:spMkLst>
            <pc:docMk/>
            <pc:sldMk cId="1182576595" sldId="280"/>
            <ac:spMk id="4" creationId="{00000000-0000-0000-0000-000000000000}"/>
          </ac:spMkLst>
        </pc:spChg>
        <pc:spChg chg="add mod">
          <ac:chgData name="sakthirose02@gmail.com" userId="c08744e46486e669" providerId="LiveId" clId="{76621DF3-E6E5-4F33-89EF-23E3C107D097}" dt="2021-03-20T07:29:22.851" v="117" actId="1076"/>
          <ac:spMkLst>
            <pc:docMk/>
            <pc:sldMk cId="1182576595" sldId="280"/>
            <ac:spMk id="7" creationId="{2519DDF4-CEB8-4F77-8BC9-2E96DCC03E65}"/>
          </ac:spMkLst>
        </pc:spChg>
        <pc:picChg chg="mod">
          <ac:chgData name="sakthirose02@gmail.com" userId="c08744e46486e669" providerId="LiveId" clId="{76621DF3-E6E5-4F33-89EF-23E3C107D097}" dt="2021-03-20T07:29:11.140" v="115" actId="1076"/>
          <ac:picMkLst>
            <pc:docMk/>
            <pc:sldMk cId="1182576595" sldId="280"/>
            <ac:picMk id="1026" creationId="{00000000-0000-0000-0000-000000000000}"/>
          </ac:picMkLst>
        </pc:picChg>
      </pc:sldChg>
      <pc:sldChg chg="addSp modSp mod">
        <pc:chgData name="sakthirose02@gmail.com" userId="c08744e46486e669" providerId="LiveId" clId="{76621DF3-E6E5-4F33-89EF-23E3C107D097}" dt="2021-03-20T07:30:20.845" v="129" actId="255"/>
        <pc:sldMkLst>
          <pc:docMk/>
          <pc:sldMk cId="3881532834" sldId="282"/>
        </pc:sldMkLst>
        <pc:spChg chg="add mod">
          <ac:chgData name="sakthirose02@gmail.com" userId="c08744e46486e669" providerId="LiveId" clId="{76621DF3-E6E5-4F33-89EF-23E3C107D097}" dt="2021-03-20T07:30:20.845" v="129" actId="255"/>
          <ac:spMkLst>
            <pc:docMk/>
            <pc:sldMk cId="3881532834" sldId="282"/>
            <ac:spMk id="7" creationId="{2627D2B1-C6F6-488E-B06B-A635F02616A4}"/>
          </ac:spMkLst>
        </pc:spChg>
      </pc:sldChg>
      <pc:sldChg chg="addSp modSp mod">
        <pc:chgData name="sakthirose02@gmail.com" userId="c08744e46486e669" providerId="LiveId" clId="{76621DF3-E6E5-4F33-89EF-23E3C107D097}" dt="2021-03-20T07:28:21.481" v="105" actId="255"/>
        <pc:sldMkLst>
          <pc:docMk/>
          <pc:sldMk cId="299092192" sldId="283"/>
        </pc:sldMkLst>
        <pc:spChg chg="add mod">
          <ac:chgData name="sakthirose02@gmail.com" userId="c08744e46486e669" providerId="LiveId" clId="{76621DF3-E6E5-4F33-89EF-23E3C107D097}" dt="2021-03-20T07:28:21.481" v="105" actId="255"/>
          <ac:spMkLst>
            <pc:docMk/>
            <pc:sldMk cId="299092192" sldId="283"/>
            <ac:spMk id="11" creationId="{55DBA94F-59C0-490F-8BD4-3035536F6C77}"/>
          </ac:spMkLst>
        </pc:spChg>
        <pc:picChg chg="mod">
          <ac:chgData name="sakthirose02@gmail.com" userId="c08744e46486e669" providerId="LiveId" clId="{76621DF3-E6E5-4F33-89EF-23E3C107D097}" dt="2021-03-20T07:27:54.312" v="100" actId="1076"/>
          <ac:picMkLst>
            <pc:docMk/>
            <pc:sldMk cId="299092192" sldId="283"/>
            <ac:picMk id="3" creationId="{7422CD3C-CE3E-4A26-86DC-83377AFA3712}"/>
          </ac:picMkLst>
        </pc:picChg>
      </pc:sldChg>
      <pc:sldChg chg="addSp modSp mod">
        <pc:chgData name="sakthirose02@gmail.com" userId="c08744e46486e669" providerId="LiveId" clId="{76621DF3-E6E5-4F33-89EF-23E3C107D097}" dt="2021-03-20T07:29:42.335" v="121" actId="255"/>
        <pc:sldMkLst>
          <pc:docMk/>
          <pc:sldMk cId="1685755439" sldId="285"/>
        </pc:sldMkLst>
        <pc:spChg chg="add mod">
          <ac:chgData name="sakthirose02@gmail.com" userId="c08744e46486e669" providerId="LiveId" clId="{76621DF3-E6E5-4F33-89EF-23E3C107D097}" dt="2021-03-20T07:29:42.335" v="121" actId="255"/>
          <ac:spMkLst>
            <pc:docMk/>
            <pc:sldMk cId="1685755439" sldId="285"/>
            <ac:spMk id="4" creationId="{E63ECFF4-FA44-4F50-AD7B-291F208DF14C}"/>
          </ac:spMkLst>
        </pc:spChg>
        <pc:picChg chg="mod">
          <ac:chgData name="sakthirose02@gmail.com" userId="c08744e46486e669" providerId="LiveId" clId="{76621DF3-E6E5-4F33-89EF-23E3C107D097}" dt="2021-03-20T07:29:32.156" v="118" actId="14100"/>
          <ac:picMkLst>
            <pc:docMk/>
            <pc:sldMk cId="1685755439" sldId="285"/>
            <ac:picMk id="2" creationId="{DE6B6348-5979-46BB-8BAE-FCFA842EBA2D}"/>
          </ac:picMkLst>
        </pc:picChg>
      </pc:sldChg>
      <pc:sldChg chg="addSp delSp modSp new mod delAnim modAnim">
        <pc:chgData name="sakthirose02@gmail.com" userId="c08744e46486e669" providerId="LiveId" clId="{76621DF3-E6E5-4F33-89EF-23E3C107D097}" dt="2021-03-20T07:30:05.723" v="125" actId="255"/>
        <pc:sldMkLst>
          <pc:docMk/>
          <pc:sldMk cId="2022343953" sldId="286"/>
        </pc:sldMkLst>
        <pc:spChg chg="add mod">
          <ac:chgData name="sakthirose02@gmail.com" userId="c08744e46486e669" providerId="LiveId" clId="{76621DF3-E6E5-4F33-89EF-23E3C107D097}" dt="2021-03-20T07:30:05.723" v="125" actId="255"/>
          <ac:spMkLst>
            <pc:docMk/>
            <pc:sldMk cId="2022343953" sldId="286"/>
            <ac:spMk id="5" creationId="{C9CCF9E1-2223-4BEF-BF11-6841D85662AA}"/>
          </ac:spMkLst>
        </pc:spChg>
        <pc:picChg chg="add del mod">
          <ac:chgData name="sakthirose02@gmail.com" userId="c08744e46486e669" providerId="LiveId" clId="{76621DF3-E6E5-4F33-89EF-23E3C107D097}" dt="2021-03-20T04:35:34.186" v="7" actId="478"/>
          <ac:picMkLst>
            <pc:docMk/>
            <pc:sldMk cId="2022343953" sldId="286"/>
            <ac:picMk id="2" creationId="{AFC8ACA8-24CC-4B44-9BA1-52793F4D3711}"/>
          </ac:picMkLst>
        </pc:picChg>
        <pc:picChg chg="add del mod">
          <ac:chgData name="sakthirose02@gmail.com" userId="c08744e46486e669" providerId="LiveId" clId="{76621DF3-E6E5-4F33-89EF-23E3C107D097}" dt="2021-03-20T04:35:44.884" v="9" actId="478"/>
          <ac:picMkLst>
            <pc:docMk/>
            <pc:sldMk cId="2022343953" sldId="286"/>
            <ac:picMk id="3" creationId="{D8843020-7DE9-4844-9A3C-7EB7236CB9A0}"/>
          </ac:picMkLst>
        </pc:picChg>
        <pc:picChg chg="add mod">
          <ac:chgData name="sakthirose02@gmail.com" userId="c08744e46486e669" providerId="LiveId" clId="{76621DF3-E6E5-4F33-89EF-23E3C107D097}" dt="2021-03-20T07:29:53.125" v="122" actId="14100"/>
          <ac:picMkLst>
            <pc:docMk/>
            <pc:sldMk cId="2022343953" sldId="286"/>
            <ac:picMk id="4" creationId="{6D50503F-D6C7-42D5-84BB-0BCFCA2E8BBE}"/>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92A49D-7D7F-4D69-A8AA-65D6B58C15F2}" type="datetime1">
              <a:rPr kumimoji="0" lang="en-US" sz="10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3/20/2021</a:t>
            </a:fld>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67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B80C04-2E33-403B-B014-7E203A57326C}" type="datetime1">
              <a:rPr kumimoji="0" lang="en-US" sz="10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3/20/2021</a:t>
            </a:fld>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26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3/20/2021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3482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3/20/2021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3/20/2021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548954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0.xml"/><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hyperlink" Target="https://lastminuteengineers.com/l298n-dc-stepper-driver-arduino-tutorial/"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5629" y="1030014"/>
            <a:ext cx="10079422" cy="1807779"/>
          </a:xfrm>
        </p:spPr>
        <p:txBody>
          <a:bodyPr>
            <a:noAutofit/>
          </a:bodyPr>
          <a:lstStyle/>
          <a:p>
            <a:pPr algn="ct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r>
              <a:rPr lang="en-US" sz="6000" b="1" cap="none" dirty="0">
                <a:ln w="12700">
                  <a:solidFill>
                    <a:schemeClr val="accent1"/>
                  </a:solidFill>
                  <a:prstDash val="solid"/>
                </a:ln>
                <a:solidFill>
                  <a:srgbClr val="FFC000"/>
                </a:solidFill>
                <a:effectLst>
                  <a:outerShdw dist="38100" dir="2640000" algn="bl" rotWithShape="0">
                    <a:schemeClr val="accent1"/>
                  </a:outerShdw>
                </a:effectLst>
              </a:rPr>
              <a:t>GESTURE CONTROLLED ROBOT USING IMAGE PROCESSING</a:t>
            </a:r>
            <a:endParaRPr lang="en-IN" sz="6000" b="1" cap="none" dirty="0">
              <a:ln w="12700">
                <a:solidFill>
                  <a:schemeClr val="accent1"/>
                </a:solidFill>
                <a:prstDash val="solid"/>
              </a:ln>
              <a:solidFill>
                <a:srgbClr val="FFC000"/>
              </a:solidFill>
              <a:effectLst>
                <a:outerShdw dist="38100" dir="2640000" algn="bl" rotWithShape="0">
                  <a:schemeClr val="accent1"/>
                </a:outerShdw>
              </a:effectLst>
            </a:endParaRPr>
          </a:p>
        </p:txBody>
      </p:sp>
      <p:sp>
        <p:nvSpPr>
          <p:cNvPr id="3" name="Subtitle 2"/>
          <p:cNvSpPr>
            <a:spLocks noGrp="1"/>
          </p:cNvSpPr>
          <p:nvPr>
            <p:ph type="subTitle" idx="1"/>
          </p:nvPr>
        </p:nvSpPr>
        <p:spPr>
          <a:xfrm>
            <a:off x="409901" y="3697085"/>
            <a:ext cx="7294181" cy="2083605"/>
          </a:xfrm>
        </p:spPr>
        <p:txBody>
          <a:bodyPr>
            <a:normAutofit/>
          </a:bodyPr>
          <a:lstStyle/>
          <a:p>
            <a:pPr algn="l"/>
            <a:r>
              <a:rPr lang="en-US" sz="2800" b="1" cap="none">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Mentor : </a:t>
            </a:r>
          </a:p>
          <a:p>
            <a:pPr algn="l"/>
            <a:r>
              <a:rPr lang="en-US" sz="2800" b="1" cap="none">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Vadivelan Murugesan</a:t>
            </a:r>
          </a:p>
          <a:p>
            <a:pPr algn="l"/>
            <a:r>
              <a:rPr lang="en-US" sz="2800" b="1" cap="none">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 ECE  III Year )</a:t>
            </a:r>
          </a:p>
          <a:p>
            <a:pPr algn="l"/>
            <a:r>
              <a:rPr lang="en-US"/>
              <a:t> </a:t>
            </a:r>
            <a:endParaRPr lang="en-IN" dirty="0"/>
          </a:p>
        </p:txBody>
      </p:sp>
      <p:sp>
        <p:nvSpPr>
          <p:cNvPr id="7" name="TextBox 6"/>
          <p:cNvSpPr txBox="1"/>
          <p:nvPr/>
        </p:nvSpPr>
        <p:spPr>
          <a:xfrm>
            <a:off x="8353863" y="3697085"/>
            <a:ext cx="4214649" cy="2677656"/>
          </a:xfrm>
          <a:prstGeom prst="rect">
            <a:avLst/>
          </a:prstGeom>
          <a:noFill/>
        </p:spPr>
        <p:txBody>
          <a:bodyPr wrap="square" rtlCol="0">
            <a:spAutoFit/>
          </a:bodyPr>
          <a:lstStyle/>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Members :</a:t>
            </a: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Jayaashree.P</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Sakthi</a:t>
            </a:r>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Priya.S</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Shwetha.A</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S.Subhashri</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pPr algn="ctr"/>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ECE II Year )</a:t>
            </a:r>
            <a:endParaRPr lang="en-IN"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p:txBody>
      </p:sp>
      <p:sp>
        <p:nvSpPr>
          <p:cNvPr id="4" name="Slide Number Placeholder 3"/>
          <p:cNvSpPr>
            <a:spLocks noGrp="1"/>
          </p:cNvSpPr>
          <p:nvPr>
            <p:ph type="sldNum" sz="quarter" idx="12"/>
          </p:nvPr>
        </p:nvSpPr>
        <p:spPr>
          <a:xfrm>
            <a:off x="5909756" y="6262157"/>
            <a:ext cx="551167" cy="377825"/>
          </a:xfrm>
        </p:spPr>
        <p:txBody>
          <a:bodyPr/>
          <a:lstStyle/>
          <a:p>
            <a:fld id="{D57F1E4F-1CFF-5643-939E-217C01CDF565}" type="slidenum">
              <a:rPr lang="en-US" sz="2800" b="1" smtClean="0">
                <a:solidFill>
                  <a:srgbClr val="FFFF00"/>
                </a:solidFill>
              </a:rPr>
              <a:pPr/>
              <a:t>1</a:t>
            </a:fld>
            <a:endParaRPr lang="en-US" sz="2800" b="1" dirty="0">
              <a:solidFill>
                <a:srgbClr val="FFFF00"/>
              </a:solidFill>
            </a:endParaRPr>
          </a:p>
        </p:txBody>
      </p:sp>
    </p:spTree>
    <p:extLst>
      <p:ext uri="{BB962C8B-B14F-4D97-AF65-F5344CB8AC3E}">
        <p14:creationId xmlns:p14="http://schemas.microsoft.com/office/powerpoint/2010/main" val="3983939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F57DC66-3A48-47F2-8D9C-7BBB6362BE83}"/>
              </a:ext>
            </a:extLst>
          </p:cNvPr>
          <p:cNvSpPr>
            <a:spLocks noGrp="1"/>
          </p:cNvSpPr>
          <p:nvPr>
            <p:ph type="subTitle" idx="1"/>
          </p:nvPr>
        </p:nvSpPr>
        <p:spPr>
          <a:xfrm>
            <a:off x="232375" y="881185"/>
            <a:ext cx="11568224" cy="5678640"/>
          </a:xfrm>
        </p:spPr>
        <p:txBody>
          <a:bodyPr>
            <a:normAutofit lnSpcReduction="10000"/>
          </a:bodyPr>
          <a:lstStyle/>
          <a:p>
            <a:pPr algn="just"/>
            <a:r>
              <a:rPr lang="en-US" dirty="0"/>
              <a:t>                  </a:t>
            </a:r>
            <a:r>
              <a:rPr lang="en-US" sz="2800" cap="none" dirty="0"/>
              <a:t>This project consists of software and hardware implementations. Firstly under the software implementation, we have our hand gestures being captured through the webcam of a laptop. Then various morphological transformations are applied to the captured gestures. The defects are found out using the cosine law. Finally, it prints the number of fingers according to our hand gestures</a:t>
            </a:r>
            <a:r>
              <a:rPr lang="en-US" sz="2800" dirty="0"/>
              <a:t>.</a:t>
            </a:r>
          </a:p>
          <a:p>
            <a:pPr algn="just"/>
            <a:r>
              <a:rPr lang="en-US" sz="2400" dirty="0"/>
              <a:t>                                        </a:t>
            </a:r>
            <a:r>
              <a:rPr lang="en-US" sz="4000" i="1" dirty="0">
                <a:ln w="0"/>
                <a:solidFill>
                  <a:srgbClr val="FFC000"/>
                </a:solidFill>
                <a:effectLst>
                  <a:reflection blurRad="6350" stA="53000" endA="300" endPos="35500" dir="5400000" sy="-90000" algn="bl" rotWithShape="0"/>
                </a:effectLst>
              </a:rPr>
              <a:t>HARD</a:t>
            </a:r>
            <a:r>
              <a:rPr lang="en-US" sz="4000" b="0" i="1" cap="none" spc="0" dirty="0">
                <a:ln w="0"/>
                <a:solidFill>
                  <a:srgbClr val="FFC000"/>
                </a:solidFill>
                <a:effectLst>
                  <a:reflection blurRad="6350" stA="53000" endA="300" endPos="35500" dir="5400000" sy="-90000" algn="bl" rotWithShape="0"/>
                </a:effectLst>
              </a:rPr>
              <a:t>WARE IMPLEMENTATION</a:t>
            </a:r>
            <a:r>
              <a:rPr lang="en-US" sz="3200" b="0" cap="none" spc="0" dirty="0">
                <a:ln w="0"/>
                <a:solidFill>
                  <a:srgbClr val="FFC000"/>
                </a:solidFill>
                <a:effectLst>
                  <a:reflection blurRad="6350" stA="53000" endA="300" endPos="35500" dir="5400000" sy="-90000" algn="bl" rotWithShape="0"/>
                </a:effectLst>
              </a:rPr>
              <a:t>     </a:t>
            </a:r>
          </a:p>
          <a:p>
            <a:pPr algn="just"/>
            <a:r>
              <a:rPr lang="en-US" sz="2400" cap="none" dirty="0"/>
              <a:t>               </a:t>
            </a:r>
            <a:r>
              <a:rPr lang="en-US" sz="2800" cap="none" dirty="0"/>
              <a:t>The hardware part is the construction of the bot using a car chassis, 2 DC motors and wheels and 1 universal wheel. Then we have to establish the  connections between the bot, IC, Arduino and the Bluetooth module. The serial communication is implemented between the software and hardware parts. By this communication, the bot moves as per the gestures of our fingers.</a:t>
            </a:r>
          </a:p>
          <a:p>
            <a:pPr algn="just"/>
            <a:r>
              <a:rPr lang="en-US" sz="2800" cap="none" dirty="0"/>
              <a:t>                                                                  </a:t>
            </a:r>
            <a:fld id="{D57F1E4F-1CFF-5643-939E-217C01CDF565}" type="slidenum">
              <a:rPr lang="en-US" sz="2800" b="1" smtClean="0">
                <a:solidFill>
                  <a:srgbClr val="FFFF00"/>
                </a:solidFill>
              </a:rPr>
              <a:pPr algn="just"/>
              <a:t>2</a:t>
            </a:fld>
            <a:r>
              <a:rPr lang="en-US" sz="2800" cap="none" dirty="0"/>
              <a:t>                        </a:t>
            </a:r>
            <a:endParaRPr lang="en-US" sz="2800" dirty="0"/>
          </a:p>
        </p:txBody>
      </p:sp>
      <p:sp>
        <p:nvSpPr>
          <p:cNvPr id="7" name="Rectangle 6">
            <a:extLst>
              <a:ext uri="{FF2B5EF4-FFF2-40B4-BE49-F238E27FC236}">
                <a16:creationId xmlns:a16="http://schemas.microsoft.com/office/drawing/2014/main" id="{60C910AE-0168-44BD-AFBD-A5FF9CECDFD0}"/>
              </a:ext>
            </a:extLst>
          </p:cNvPr>
          <p:cNvSpPr/>
          <p:nvPr/>
        </p:nvSpPr>
        <p:spPr>
          <a:xfrm>
            <a:off x="2445488" y="-4957"/>
            <a:ext cx="7814931" cy="707886"/>
          </a:xfrm>
          <a:prstGeom prst="rect">
            <a:avLst/>
          </a:prstGeom>
          <a:noFill/>
        </p:spPr>
        <p:txBody>
          <a:bodyPr wrap="square" lIns="91440" tIns="45720" rIns="91440" bIns="45720">
            <a:spAutoFit/>
          </a:bodyPr>
          <a:lstStyle/>
          <a:p>
            <a:pPr algn="ctr"/>
            <a:r>
              <a:rPr lang="en-US" sz="4000" i="1" dirty="0">
                <a:ln w="0"/>
                <a:solidFill>
                  <a:srgbClr val="FFC000"/>
                </a:solidFill>
                <a:effectLst>
                  <a:reflection blurRad="6350" stA="53000" endA="300" endPos="35500" dir="5400000" sy="-90000" algn="bl" rotWithShape="0"/>
                </a:effectLst>
              </a:rPr>
              <a:t>SOFT</a:t>
            </a:r>
            <a:r>
              <a:rPr lang="en-US" sz="4000" b="0" i="1" cap="none" spc="0" dirty="0">
                <a:ln w="0"/>
                <a:solidFill>
                  <a:srgbClr val="FFC000"/>
                </a:solidFill>
                <a:effectLst>
                  <a:reflection blurRad="6350" stA="53000" endA="300" endPos="35500" dir="5400000" sy="-90000" algn="bl" rotWithShape="0"/>
                </a:effectLst>
              </a:rPr>
              <a:t>WARE IMPLEMENTATION</a:t>
            </a:r>
            <a:r>
              <a:rPr lang="en-US" sz="4000" b="0" cap="none" spc="0" dirty="0">
                <a:ln w="0"/>
                <a:solidFill>
                  <a:srgbClr val="FFC000"/>
                </a:solidFill>
                <a:effectLst>
                  <a:reflection blurRad="6350" stA="53000" endA="300" endPos="35500" dir="5400000" sy="-90000" algn="bl" rotWithShape="0"/>
                </a:effectLst>
              </a:rPr>
              <a:t>      </a:t>
            </a:r>
          </a:p>
        </p:txBody>
      </p:sp>
    </p:spTree>
    <p:extLst>
      <p:ext uri="{BB962C8B-B14F-4D97-AF65-F5344CB8AC3E}">
        <p14:creationId xmlns:p14="http://schemas.microsoft.com/office/powerpoint/2010/main" val="127099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2CD3C-CE3E-4A26-86DC-83377AFA3712}"/>
              </a:ext>
            </a:extLst>
          </p:cNvPr>
          <p:cNvPicPr>
            <a:picLocks noChangeAspect="1"/>
          </p:cNvPicPr>
          <p:nvPr/>
        </p:nvPicPr>
        <p:blipFill>
          <a:blip r:embed="rId2"/>
          <a:stretch>
            <a:fillRect/>
          </a:stretch>
        </p:blipFill>
        <p:spPr>
          <a:xfrm>
            <a:off x="3596944" y="1848920"/>
            <a:ext cx="3944066" cy="2820894"/>
          </a:xfrm>
          <a:prstGeom prst="rect">
            <a:avLst/>
          </a:prstGeom>
        </p:spPr>
      </p:pic>
      <p:pic>
        <p:nvPicPr>
          <p:cNvPr id="8" name="Picture 7">
            <a:extLst>
              <a:ext uri="{FF2B5EF4-FFF2-40B4-BE49-F238E27FC236}">
                <a16:creationId xmlns:a16="http://schemas.microsoft.com/office/drawing/2014/main" id="{F12F8340-CEDB-4C14-99D5-8D2819220B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36" b="99744" l="577" r="99808">
                        <a14:foregroundMark x1="3269" y1="52564" x2="5769" y2="37308"/>
                        <a14:foregroundMark x1="5769" y1="37308" x2="4615" y2="49487"/>
                        <a14:foregroundMark x1="4615" y1="49487" x2="3558" y2="46667"/>
                        <a14:foregroundMark x1="5385" y1="41026" x2="5385" y2="41026"/>
                        <a14:foregroundMark x1="5577" y1="42179" x2="5769" y2="40769"/>
                        <a14:foregroundMark x1="5769" y1="43077" x2="3462" y2="48077"/>
                        <a14:foregroundMark x1="8942" y1="37564" x2="4135" y2="52564"/>
                        <a14:foregroundMark x1="4135" y1="52564" x2="3558" y2="44615"/>
                        <a14:foregroundMark x1="2677" y1="39145" x2="2212" y2="40897"/>
                        <a14:foregroundMark x1="6058" y1="26410" x2="5709" y2="27725"/>
                        <a14:foregroundMark x1="2212" y1="40897" x2="2402" y2="38967"/>
                        <a14:foregroundMark x1="7709" y1="30225" x2="8942" y2="32308"/>
                        <a14:foregroundMark x1="11250" y1="27051" x2="11731" y2="26410"/>
                        <a14:foregroundMark x1="8241" y1="28885" x2="8077" y2="27821"/>
                        <a14:foregroundMark x1="8750" y1="32179" x2="8325" y2="29425"/>
                        <a14:foregroundMark x1="9998" y1="23777" x2="18654" y2="22308"/>
                        <a14:foregroundMark x1="18654" y1="22308" x2="8871" y2="25234"/>
                        <a14:foregroundMark x1="8927" y1="25119" x2="15673" y2="21923"/>
                        <a14:foregroundMark x1="21538" y1="21923" x2="11250" y2="22949"/>
                        <a14:foregroundMark x1="11250" y1="22949" x2="11250" y2="21409"/>
                        <a14:foregroundMark x1="25673" y1="17821" x2="11923" y2="23077"/>
                        <a14:foregroundMark x1="11923" y1="23077" x2="22788" y2="18205"/>
                        <a14:foregroundMark x1="24904" y1="21410" x2="26923" y2="17949"/>
                        <a14:foregroundMark x1="29038" y1="23974" x2="30096" y2="36154"/>
                        <a14:foregroundMark x1="30096" y1="36154" x2="27404" y2="25769"/>
                        <a14:foregroundMark x1="29038" y1="35256" x2="29423" y2="28718"/>
                        <a14:foregroundMark x1="30288" y1="32308" x2="30481" y2="44615"/>
                        <a14:foregroundMark x1="30481" y1="44615" x2="28462" y2="34615"/>
                        <a14:foregroundMark x1="29038" y1="36026" x2="35096" y2="38462"/>
                        <a14:foregroundMark x1="35577" y1="38462" x2="44135" y2="32821"/>
                        <a14:foregroundMark x1="44135" y1="32821" x2="35192" y2="40256"/>
                        <a14:foregroundMark x1="35192" y1="40256" x2="41442" y2="27179"/>
                        <a14:foregroundMark x1="41442" y1="27179" x2="51250" y2="27179"/>
                        <a14:foregroundMark x1="51250" y1="27179" x2="38462" y2="35256"/>
                        <a14:foregroundMark x1="38462" y1="35256" x2="43077" y2="22692"/>
                        <a14:foregroundMark x1="43077" y1="22692" x2="53462" y2="22949"/>
                        <a14:foregroundMark x1="53462" y1="22949" x2="53750" y2="32821"/>
                        <a14:foregroundMark x1="42885" y1="21667" x2="28269" y2="28590"/>
                        <a14:foregroundMark x1="28269" y1="28590" x2="47019" y2="17821"/>
                        <a14:foregroundMark x1="47019" y1="17821" x2="47019" y2="18205"/>
                        <a14:foregroundMark x1="37192" y1="11780" x2="29327" y2="7564"/>
                        <a14:foregroundMark x1="29327" y1="7564" x2="29231" y2="7564"/>
                        <a14:foregroundMark x1="35334" y1="10560" x2="31731" y2="9359"/>
                        <a14:foregroundMark x1="9327" y1="48718" x2="8077" y2="60128"/>
                        <a14:foregroundMark x1="1058" y1="50128" x2="673" y2="62949"/>
                        <a14:foregroundMark x1="673" y1="62949" x2="6058" y2="73590"/>
                        <a14:foregroundMark x1="4519" y1="71795" x2="19135" y2="91026"/>
                        <a14:foregroundMark x1="19135" y1="91026" x2="27500" y2="97692"/>
                        <a14:foregroundMark x1="27500" y1="97692" x2="28462" y2="99744"/>
                        <a14:foregroundMark x1="12500" y1="74231" x2="23846" y2="92692"/>
                        <a14:foregroundMark x1="35577" y1="90385" x2="65000" y2="91282"/>
                        <a14:foregroundMark x1="71250" y1="88333" x2="89712" y2="73333"/>
                        <a14:foregroundMark x1="87788" y1="42179" x2="99808" y2="49615"/>
                        <a14:foregroundMark x1="10865" y1="22949" x2="9327" y2="25000"/>
                        <a14:backgroundMark x1="5000" y1="17821" x2="1538" y2="30769"/>
                        <a14:backgroundMark x1="1538" y1="30769" x2="8173" y2="21667"/>
                        <a14:backgroundMark x1="8173" y1="21667" x2="1442" y2="35513"/>
                        <a14:backgroundMark x1="3462" y1="35769" x2="6442" y2="29359"/>
                        <a14:backgroundMark x1="6250" y1="28077" x2="2019" y2="38718"/>
                        <a14:backgroundMark x1="36827" y1="8462" x2="40385" y2="11154"/>
                        <a14:backgroundMark x1="2500" y1="12308" x2="10385" y2="20000"/>
                        <a14:backgroundMark x1="10385" y1="20000" x2="11923" y2="20000"/>
                      </a14:backgroundRemoval>
                    </a14:imgEffect>
                  </a14:imgLayer>
                </a14:imgProps>
              </a:ext>
            </a:extLst>
          </a:blip>
          <a:stretch>
            <a:fillRect/>
          </a:stretch>
        </p:blipFill>
        <p:spPr>
          <a:xfrm>
            <a:off x="8255061" y="1594517"/>
            <a:ext cx="3936939" cy="3075297"/>
          </a:xfrm>
          <a:prstGeom prst="rect">
            <a:avLst/>
          </a:prstGeom>
        </p:spPr>
      </p:pic>
      <p:sp>
        <p:nvSpPr>
          <p:cNvPr id="10" name="Rectangle 9">
            <a:extLst>
              <a:ext uri="{FF2B5EF4-FFF2-40B4-BE49-F238E27FC236}">
                <a16:creationId xmlns:a16="http://schemas.microsoft.com/office/drawing/2014/main" id="{F50757BA-F44E-45E1-8083-3BF987EF4BE1}"/>
              </a:ext>
            </a:extLst>
          </p:cNvPr>
          <p:cNvSpPr/>
          <p:nvPr/>
        </p:nvSpPr>
        <p:spPr>
          <a:xfrm>
            <a:off x="1565881" y="73214"/>
            <a:ext cx="906023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FF9900"/>
                </a:solidFill>
                <a:effectLst>
                  <a:outerShdw blurRad="12700" dist="38100" dir="2700000" algn="tl" rotWithShape="0">
                    <a:schemeClr val="bg1">
                      <a:lumMod val="50000"/>
                    </a:schemeClr>
                  </a:outerShdw>
                </a:effectLst>
              </a:rPr>
              <a:t>HARDWARE IMPLEMENTATION</a:t>
            </a:r>
          </a:p>
        </p:txBody>
      </p:sp>
      <p:pic>
        <p:nvPicPr>
          <p:cNvPr id="12" name="Picture 11">
            <a:extLst>
              <a:ext uri="{FF2B5EF4-FFF2-40B4-BE49-F238E27FC236}">
                <a16:creationId xmlns:a16="http://schemas.microsoft.com/office/drawing/2014/main" id="{2608FA0A-A3AF-4B22-BEE8-7FFD8C828549}"/>
              </a:ext>
            </a:extLst>
          </p:cNvPr>
          <p:cNvPicPr>
            <a:picLocks noChangeAspect="1"/>
          </p:cNvPicPr>
          <p:nvPr/>
        </p:nvPicPr>
        <p:blipFill>
          <a:blip r:embed="rId5"/>
          <a:stretch>
            <a:fillRect/>
          </a:stretch>
        </p:blipFill>
        <p:spPr>
          <a:xfrm flipH="1">
            <a:off x="325088" y="1798789"/>
            <a:ext cx="2743761" cy="2820895"/>
          </a:xfrm>
          <a:prstGeom prst="rect">
            <a:avLst/>
          </a:prstGeom>
        </p:spPr>
      </p:pic>
      <p:sp>
        <p:nvSpPr>
          <p:cNvPr id="13" name="Rectangle 12">
            <a:extLst>
              <a:ext uri="{FF2B5EF4-FFF2-40B4-BE49-F238E27FC236}">
                <a16:creationId xmlns:a16="http://schemas.microsoft.com/office/drawing/2014/main" id="{FAD4AB21-E34C-49B7-AE42-16F5B58A5C23}"/>
              </a:ext>
            </a:extLst>
          </p:cNvPr>
          <p:cNvSpPr/>
          <p:nvPr/>
        </p:nvSpPr>
        <p:spPr>
          <a:xfrm>
            <a:off x="3782899" y="4788360"/>
            <a:ext cx="3758111" cy="954107"/>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Summing up of the circuit</a:t>
            </a:r>
          </a:p>
        </p:txBody>
      </p:sp>
      <p:sp>
        <p:nvSpPr>
          <p:cNvPr id="14" name="Rectangle 13">
            <a:extLst>
              <a:ext uri="{FF2B5EF4-FFF2-40B4-BE49-F238E27FC236}">
                <a16:creationId xmlns:a16="http://schemas.microsoft.com/office/drawing/2014/main" id="{363F3A6D-5196-4661-A1D1-7AABE8AAD2D8}"/>
              </a:ext>
            </a:extLst>
          </p:cNvPr>
          <p:cNvSpPr/>
          <p:nvPr/>
        </p:nvSpPr>
        <p:spPr>
          <a:xfrm>
            <a:off x="9231928" y="5003803"/>
            <a:ext cx="1703993"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BOT Setup</a:t>
            </a:r>
          </a:p>
        </p:txBody>
      </p:sp>
      <p:sp>
        <p:nvSpPr>
          <p:cNvPr id="16" name="Rectangle 15">
            <a:extLst>
              <a:ext uri="{FF2B5EF4-FFF2-40B4-BE49-F238E27FC236}">
                <a16:creationId xmlns:a16="http://schemas.microsoft.com/office/drawing/2014/main" id="{34413F22-215A-45F4-AE11-62E256CAAF02}"/>
              </a:ext>
            </a:extLst>
          </p:cNvPr>
          <p:cNvSpPr/>
          <p:nvPr/>
        </p:nvSpPr>
        <p:spPr>
          <a:xfrm>
            <a:off x="175886" y="4788360"/>
            <a:ext cx="3124683" cy="954107"/>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Hardware components</a:t>
            </a:r>
          </a:p>
        </p:txBody>
      </p:sp>
      <p:sp>
        <p:nvSpPr>
          <p:cNvPr id="11" name="TextBox 10">
            <a:extLst>
              <a:ext uri="{FF2B5EF4-FFF2-40B4-BE49-F238E27FC236}">
                <a16:creationId xmlns:a16="http://schemas.microsoft.com/office/drawing/2014/main" id="{55DBA94F-59C0-490F-8BD4-3035536F6C77}"/>
              </a:ext>
            </a:extLst>
          </p:cNvPr>
          <p:cNvSpPr txBox="1"/>
          <p:nvPr/>
        </p:nvSpPr>
        <p:spPr>
          <a:xfrm>
            <a:off x="5311471" y="6076456"/>
            <a:ext cx="6621449" cy="523220"/>
          </a:xfrm>
          <a:prstGeom prst="rect">
            <a:avLst/>
          </a:prstGeom>
          <a:noFill/>
        </p:spPr>
        <p:txBody>
          <a:bodyPr wrap="square">
            <a:spAutoFit/>
          </a:bodyPr>
          <a:lstStyle/>
          <a:p>
            <a:fld id="{D57F1E4F-1CFF-5643-939E-217C01CDF565}" type="slidenum">
              <a:rPr lang="en-US" sz="2800" b="1" smtClean="0">
                <a:solidFill>
                  <a:srgbClr val="FFFF00"/>
                </a:solidFill>
              </a:rPr>
              <a:pPr/>
              <a:t>3</a:t>
            </a:fld>
            <a:endParaRPr lang="en-US" sz="2800" dirty="0"/>
          </a:p>
        </p:txBody>
      </p:sp>
    </p:spTree>
    <p:extLst>
      <p:ext uri="{BB962C8B-B14F-4D97-AF65-F5344CB8AC3E}">
        <p14:creationId xmlns:p14="http://schemas.microsoft.com/office/powerpoint/2010/main" val="29909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E3BDE2-D223-42F9-985F-2FA7BF5AC998}"/>
              </a:ext>
            </a:extLst>
          </p:cNvPr>
          <p:cNvPicPr>
            <a:picLocks noChangeAspect="1"/>
          </p:cNvPicPr>
          <p:nvPr/>
        </p:nvPicPr>
        <p:blipFill>
          <a:blip r:embed="rId2"/>
          <a:stretch>
            <a:fillRect/>
          </a:stretch>
        </p:blipFill>
        <p:spPr>
          <a:xfrm>
            <a:off x="266026" y="1398181"/>
            <a:ext cx="4008761" cy="2299317"/>
          </a:xfrm>
          <a:prstGeom prst="rect">
            <a:avLst/>
          </a:prstGeom>
        </p:spPr>
      </p:pic>
      <p:pic>
        <p:nvPicPr>
          <p:cNvPr id="9" name="Picture 8">
            <a:extLst>
              <a:ext uri="{FF2B5EF4-FFF2-40B4-BE49-F238E27FC236}">
                <a16:creationId xmlns:a16="http://schemas.microsoft.com/office/drawing/2014/main" id="{1D4DFDA1-D898-4FD2-B6C3-5D67229EE71E}"/>
              </a:ext>
            </a:extLst>
          </p:cNvPr>
          <p:cNvPicPr>
            <a:picLocks noChangeAspect="1"/>
          </p:cNvPicPr>
          <p:nvPr/>
        </p:nvPicPr>
        <p:blipFill>
          <a:blip r:embed="rId3"/>
          <a:stretch>
            <a:fillRect/>
          </a:stretch>
        </p:blipFill>
        <p:spPr>
          <a:xfrm>
            <a:off x="7673569" y="1384823"/>
            <a:ext cx="4008760" cy="2299317"/>
          </a:xfrm>
          <a:prstGeom prst="rect">
            <a:avLst/>
          </a:prstGeom>
        </p:spPr>
      </p:pic>
      <p:sp>
        <p:nvSpPr>
          <p:cNvPr id="10" name="Arrow: Right 9">
            <a:extLst>
              <a:ext uri="{FF2B5EF4-FFF2-40B4-BE49-F238E27FC236}">
                <a16:creationId xmlns:a16="http://schemas.microsoft.com/office/drawing/2014/main" id="{187D52D2-00F1-4A16-854D-A7CDDC04EABA}"/>
              </a:ext>
            </a:extLst>
          </p:cNvPr>
          <p:cNvSpPr/>
          <p:nvPr/>
        </p:nvSpPr>
        <p:spPr>
          <a:xfrm>
            <a:off x="4474346" y="1766656"/>
            <a:ext cx="3045040" cy="37286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87F30F1D-9360-4971-A728-3F7E69587233}"/>
              </a:ext>
            </a:extLst>
          </p:cNvPr>
          <p:cNvSpPr/>
          <p:nvPr/>
        </p:nvSpPr>
        <p:spPr>
          <a:xfrm>
            <a:off x="4732802" y="1395987"/>
            <a:ext cx="2528128"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USING PYSERIAL LIBRARY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EF5CF2AA-E814-439C-AF20-6E2A2297EF69}"/>
              </a:ext>
            </a:extLst>
          </p:cNvPr>
          <p:cNvSpPr/>
          <p:nvPr/>
        </p:nvSpPr>
        <p:spPr>
          <a:xfrm>
            <a:off x="4395124" y="2283755"/>
            <a:ext cx="3158108" cy="646331"/>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To communicate with ARDUINO</a:t>
            </a:r>
          </a:p>
          <a:p>
            <a:pPr algn="ctr"/>
            <a:r>
              <a:rPr lang="en-US" b="0" cap="none" spc="0" dirty="0">
                <a:ln w="0"/>
                <a:solidFill>
                  <a:schemeClr val="tx1"/>
                </a:solidFill>
                <a:effectLst>
                  <a:outerShdw blurRad="38100" dist="19050" dir="2700000" algn="tl" rotWithShape="0">
                    <a:schemeClr val="dk1">
                      <a:alpha val="40000"/>
                    </a:schemeClr>
                  </a:outerShdw>
                </a:effectLst>
              </a:rPr>
              <a:t> using PYTHON</a:t>
            </a:r>
          </a:p>
        </p:txBody>
      </p:sp>
      <p:sp>
        <p:nvSpPr>
          <p:cNvPr id="15" name="Rectangle 14">
            <a:extLst>
              <a:ext uri="{FF2B5EF4-FFF2-40B4-BE49-F238E27FC236}">
                <a16:creationId xmlns:a16="http://schemas.microsoft.com/office/drawing/2014/main" id="{7F831532-DAC4-406D-92EF-51A2B0D61F9F}"/>
              </a:ext>
            </a:extLst>
          </p:cNvPr>
          <p:cNvSpPr/>
          <p:nvPr/>
        </p:nvSpPr>
        <p:spPr>
          <a:xfrm>
            <a:off x="1060705" y="955857"/>
            <a:ext cx="224048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ARDUINO Code Editor</a:t>
            </a:r>
          </a:p>
        </p:txBody>
      </p:sp>
      <p:sp>
        <p:nvSpPr>
          <p:cNvPr id="16" name="Rectangle 15">
            <a:extLst>
              <a:ext uri="{FF2B5EF4-FFF2-40B4-BE49-F238E27FC236}">
                <a16:creationId xmlns:a16="http://schemas.microsoft.com/office/drawing/2014/main" id="{628271E2-A195-4282-80E4-E283E08F7BC6}"/>
              </a:ext>
            </a:extLst>
          </p:cNvPr>
          <p:cNvSpPr/>
          <p:nvPr/>
        </p:nvSpPr>
        <p:spPr>
          <a:xfrm>
            <a:off x="8600583" y="958737"/>
            <a:ext cx="227818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PYCHARM Code Editor</a:t>
            </a:r>
          </a:p>
        </p:txBody>
      </p:sp>
      <p:sp>
        <p:nvSpPr>
          <p:cNvPr id="17" name="Rectangle 16">
            <a:extLst>
              <a:ext uri="{FF2B5EF4-FFF2-40B4-BE49-F238E27FC236}">
                <a16:creationId xmlns:a16="http://schemas.microsoft.com/office/drawing/2014/main" id="{DE5ED3AD-6D18-4390-A255-A0ED8E2E5604}"/>
              </a:ext>
            </a:extLst>
          </p:cNvPr>
          <p:cNvSpPr/>
          <p:nvPr/>
        </p:nvSpPr>
        <p:spPr>
          <a:xfrm>
            <a:off x="5318192" y="3684140"/>
            <a:ext cx="5973943" cy="646331"/>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Gesture displayed in the screen  will be communicated to bot </a:t>
            </a:r>
          </a:p>
          <a:p>
            <a:pPr algn="ctr"/>
            <a:r>
              <a:rPr lang="en-US" b="0" cap="none" spc="0" dirty="0">
                <a:ln w="0"/>
                <a:solidFill>
                  <a:schemeClr val="tx1"/>
                </a:solidFill>
                <a:effectLst>
                  <a:outerShdw blurRad="38100" dist="19050" dir="2700000" algn="tl" rotWithShape="0">
                    <a:schemeClr val="dk1">
                      <a:alpha val="40000"/>
                    </a:schemeClr>
                  </a:outerShdw>
                </a:effectLst>
              </a:rPr>
              <a:t>Using HC06 Bluetooth module</a:t>
            </a:r>
          </a:p>
        </p:txBody>
      </p:sp>
      <p:pic>
        <p:nvPicPr>
          <p:cNvPr id="18" name="Picture 17">
            <a:extLst>
              <a:ext uri="{FF2B5EF4-FFF2-40B4-BE49-F238E27FC236}">
                <a16:creationId xmlns:a16="http://schemas.microsoft.com/office/drawing/2014/main" id="{EBB1C9D6-F709-4864-A1E3-BDFE0869DB3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36" b="99744" l="577" r="99808">
                        <a14:foregroundMark x1="3269" y1="52564" x2="5769" y2="37308"/>
                        <a14:foregroundMark x1="5769" y1="37308" x2="4615" y2="49487"/>
                        <a14:foregroundMark x1="4615" y1="49487" x2="3558" y2="46667"/>
                        <a14:foregroundMark x1="5385" y1="41026" x2="5385" y2="41026"/>
                        <a14:foregroundMark x1="5577" y1="42179" x2="5769" y2="40769"/>
                        <a14:foregroundMark x1="5769" y1="43077" x2="3462" y2="48077"/>
                        <a14:foregroundMark x1="8942" y1="37564" x2="4135" y2="52564"/>
                        <a14:foregroundMark x1="4135" y1="52564" x2="3558" y2="44615"/>
                        <a14:foregroundMark x1="2677" y1="39145" x2="2212" y2="40897"/>
                        <a14:foregroundMark x1="6058" y1="26410" x2="5709" y2="27725"/>
                        <a14:foregroundMark x1="2212" y1="40897" x2="2402" y2="38967"/>
                        <a14:foregroundMark x1="7709" y1="30225" x2="8942" y2="32308"/>
                        <a14:foregroundMark x1="11250" y1="27051" x2="11731" y2="26410"/>
                        <a14:foregroundMark x1="8241" y1="28885" x2="8077" y2="27821"/>
                        <a14:foregroundMark x1="8750" y1="32179" x2="8325" y2="29425"/>
                        <a14:foregroundMark x1="9998" y1="23777" x2="18654" y2="22308"/>
                        <a14:foregroundMark x1="18654" y1="22308" x2="8871" y2="25234"/>
                        <a14:foregroundMark x1="8927" y1="25119" x2="15673" y2="21923"/>
                        <a14:foregroundMark x1="21538" y1="21923" x2="11250" y2="22949"/>
                        <a14:foregroundMark x1="11250" y1="22949" x2="11250" y2="21409"/>
                        <a14:foregroundMark x1="25673" y1="17821" x2="11923" y2="23077"/>
                        <a14:foregroundMark x1="11923" y1="23077" x2="22788" y2="18205"/>
                        <a14:foregroundMark x1="24904" y1="21410" x2="26923" y2="17949"/>
                        <a14:foregroundMark x1="29038" y1="23974" x2="30096" y2="36154"/>
                        <a14:foregroundMark x1="30096" y1="36154" x2="27404" y2="25769"/>
                        <a14:foregroundMark x1="29038" y1="35256" x2="29423" y2="28718"/>
                        <a14:foregroundMark x1="30288" y1="32308" x2="30481" y2="44615"/>
                        <a14:foregroundMark x1="30481" y1="44615" x2="28462" y2="34615"/>
                        <a14:foregroundMark x1="29038" y1="36026" x2="35096" y2="38462"/>
                        <a14:foregroundMark x1="35577" y1="38462" x2="44135" y2="32821"/>
                        <a14:foregroundMark x1="44135" y1="32821" x2="35192" y2="40256"/>
                        <a14:foregroundMark x1="35192" y1="40256" x2="41442" y2="27179"/>
                        <a14:foregroundMark x1="41442" y1="27179" x2="51250" y2="27179"/>
                        <a14:foregroundMark x1="51250" y1="27179" x2="38462" y2="35256"/>
                        <a14:foregroundMark x1="38462" y1="35256" x2="43077" y2="22692"/>
                        <a14:foregroundMark x1="43077" y1="22692" x2="53462" y2="22949"/>
                        <a14:foregroundMark x1="53462" y1="22949" x2="53750" y2="32821"/>
                        <a14:foregroundMark x1="42885" y1="21667" x2="28269" y2="28590"/>
                        <a14:foregroundMark x1="28269" y1="28590" x2="47019" y2="17821"/>
                        <a14:foregroundMark x1="47019" y1="17821" x2="47019" y2="18205"/>
                        <a14:foregroundMark x1="37192" y1="11780" x2="29327" y2="7564"/>
                        <a14:foregroundMark x1="29327" y1="7564" x2="29231" y2="7564"/>
                        <a14:foregroundMark x1="35334" y1="10560" x2="31731" y2="9359"/>
                        <a14:foregroundMark x1="9327" y1="48718" x2="8077" y2="60128"/>
                        <a14:foregroundMark x1="1058" y1="50128" x2="673" y2="62949"/>
                        <a14:foregroundMark x1="673" y1="62949" x2="6058" y2="73590"/>
                        <a14:foregroundMark x1="4519" y1="71795" x2="19135" y2="91026"/>
                        <a14:foregroundMark x1="19135" y1="91026" x2="27500" y2="97692"/>
                        <a14:foregroundMark x1="27500" y1="97692" x2="28462" y2="99744"/>
                        <a14:foregroundMark x1="12500" y1="74231" x2="23846" y2="92692"/>
                        <a14:foregroundMark x1="35577" y1="90385" x2="65000" y2="91282"/>
                        <a14:foregroundMark x1="71250" y1="88333" x2="89712" y2="73333"/>
                        <a14:foregroundMark x1="87788" y1="42179" x2="99808" y2="49615"/>
                        <a14:foregroundMark x1="10865" y1="22949" x2="9327" y2="25000"/>
                        <a14:backgroundMark x1="5000" y1="17821" x2="1538" y2="30769"/>
                        <a14:backgroundMark x1="1538" y1="30769" x2="8173" y2="21667"/>
                        <a14:backgroundMark x1="8173" y1="21667" x2="1442" y2="35513"/>
                        <a14:backgroundMark x1="3462" y1="35769" x2="6442" y2="29359"/>
                        <a14:backgroundMark x1="6250" y1="28077" x2="2019" y2="38718"/>
                        <a14:backgroundMark x1="36827" y1="8462" x2="40385" y2="11154"/>
                        <a14:backgroundMark x1="2500" y1="12308" x2="10385" y2="20000"/>
                        <a14:backgroundMark x1="10385" y1="20000" x2="11923" y2="20000"/>
                      </a14:backgroundRemoval>
                    </a14:imgEffect>
                  </a14:imgLayer>
                </a14:imgProps>
              </a:ext>
            </a:extLst>
          </a:blip>
          <a:stretch>
            <a:fillRect/>
          </a:stretch>
        </p:blipFill>
        <p:spPr>
          <a:xfrm>
            <a:off x="6631619" y="4330471"/>
            <a:ext cx="3122266" cy="2438924"/>
          </a:xfrm>
          <a:prstGeom prst="rect">
            <a:avLst/>
          </a:prstGeom>
        </p:spPr>
      </p:pic>
      <p:sp>
        <p:nvSpPr>
          <p:cNvPr id="19" name="Arrow: Curved Left 18">
            <a:extLst>
              <a:ext uri="{FF2B5EF4-FFF2-40B4-BE49-F238E27FC236}">
                <a16:creationId xmlns:a16="http://schemas.microsoft.com/office/drawing/2014/main" id="{812BF244-7E77-4B62-9C0F-FF8278ECD0DA}"/>
              </a:ext>
            </a:extLst>
          </p:cNvPr>
          <p:cNvSpPr/>
          <p:nvPr/>
        </p:nvSpPr>
        <p:spPr>
          <a:xfrm>
            <a:off x="9944581" y="4085786"/>
            <a:ext cx="1909241" cy="1340529"/>
          </a:xfrm>
          <a:prstGeom prst="curved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solidFill>
                <a:schemeClr val="tx1"/>
              </a:solidFill>
            </a:endParaRPr>
          </a:p>
        </p:txBody>
      </p:sp>
      <p:sp>
        <p:nvSpPr>
          <p:cNvPr id="20" name="Arrow: Left 19">
            <a:extLst>
              <a:ext uri="{FF2B5EF4-FFF2-40B4-BE49-F238E27FC236}">
                <a16:creationId xmlns:a16="http://schemas.microsoft.com/office/drawing/2014/main" id="{DC587189-39A4-455B-9EFE-089BC60D2CB6}"/>
              </a:ext>
            </a:extLst>
          </p:cNvPr>
          <p:cNvSpPr/>
          <p:nvPr/>
        </p:nvSpPr>
        <p:spPr>
          <a:xfrm>
            <a:off x="3897297" y="5426315"/>
            <a:ext cx="2099569" cy="40631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726DE1BD-0274-4D2B-950A-156758B49D04}"/>
              </a:ext>
            </a:extLst>
          </p:cNvPr>
          <p:cNvSpPr/>
          <p:nvPr/>
        </p:nvSpPr>
        <p:spPr>
          <a:xfrm>
            <a:off x="831448" y="5444806"/>
            <a:ext cx="290496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BOT will navigate accordingly</a:t>
            </a:r>
          </a:p>
        </p:txBody>
      </p:sp>
      <p:sp>
        <p:nvSpPr>
          <p:cNvPr id="22" name="Rectangle 21">
            <a:extLst>
              <a:ext uri="{FF2B5EF4-FFF2-40B4-BE49-F238E27FC236}">
                <a16:creationId xmlns:a16="http://schemas.microsoft.com/office/drawing/2014/main" id="{F1D88F6D-A655-474C-8944-2451B2487953}"/>
              </a:ext>
            </a:extLst>
          </p:cNvPr>
          <p:cNvSpPr/>
          <p:nvPr/>
        </p:nvSpPr>
        <p:spPr>
          <a:xfrm>
            <a:off x="4546335" y="4958018"/>
            <a:ext cx="97494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OUTPUT</a:t>
            </a:r>
          </a:p>
        </p:txBody>
      </p:sp>
      <p:sp>
        <p:nvSpPr>
          <p:cNvPr id="23" name="Rectangle 22">
            <a:extLst>
              <a:ext uri="{FF2B5EF4-FFF2-40B4-BE49-F238E27FC236}">
                <a16:creationId xmlns:a16="http://schemas.microsoft.com/office/drawing/2014/main" id="{6011CAF4-9DE7-4297-BB7E-1E6A1A93E6CA}"/>
              </a:ext>
            </a:extLst>
          </p:cNvPr>
          <p:cNvSpPr/>
          <p:nvPr/>
        </p:nvSpPr>
        <p:spPr>
          <a:xfrm>
            <a:off x="311084" y="169279"/>
            <a:ext cx="11382156" cy="646331"/>
          </a:xfrm>
          <a:prstGeom prst="rect">
            <a:avLst/>
          </a:prstGeom>
          <a:noFill/>
        </p:spPr>
        <p:txBody>
          <a:bodyPr wrap="square" lIns="91440" tIns="45720" rIns="91440" bIns="45720">
            <a:spAutoFit/>
          </a:bodyPr>
          <a:lstStyle/>
          <a:p>
            <a:pPr algn="ctr"/>
            <a:r>
              <a:rPr lang="en-US" sz="3600" dirty="0">
                <a:ln w="0"/>
                <a:solidFill>
                  <a:srgbClr val="FF9900"/>
                </a:solidFill>
                <a:effectLst>
                  <a:outerShdw blurRad="38100" dist="19050" dir="2700000" algn="tl" rotWithShape="0">
                    <a:schemeClr val="dk1">
                      <a:alpha val="40000"/>
                    </a:schemeClr>
                  </a:outerShdw>
                </a:effectLst>
              </a:rPr>
              <a:t>SERIAL COMMUNICATION BETWEEN BOT AND PYTHON</a:t>
            </a:r>
          </a:p>
        </p:txBody>
      </p:sp>
      <p:sp>
        <p:nvSpPr>
          <p:cNvPr id="24" name="TextBox 23">
            <a:extLst>
              <a:ext uri="{FF2B5EF4-FFF2-40B4-BE49-F238E27FC236}">
                <a16:creationId xmlns:a16="http://schemas.microsoft.com/office/drawing/2014/main" id="{D9F4626E-1DB3-4FB0-8BE0-5D4FD8783072}"/>
              </a:ext>
            </a:extLst>
          </p:cNvPr>
          <p:cNvSpPr txBox="1"/>
          <p:nvPr/>
        </p:nvSpPr>
        <p:spPr>
          <a:xfrm>
            <a:off x="5318192" y="6238528"/>
            <a:ext cx="6094674" cy="461665"/>
          </a:xfrm>
          <a:prstGeom prst="rect">
            <a:avLst/>
          </a:prstGeom>
          <a:noFill/>
        </p:spPr>
        <p:txBody>
          <a:bodyPr wrap="square">
            <a:spAutoFit/>
          </a:bodyPr>
          <a:lstStyle/>
          <a:p>
            <a:fld id="{D57F1E4F-1CFF-5643-939E-217C01CDF565}" type="slidenum">
              <a:rPr lang="en-US" sz="2400" b="1" smtClean="0">
                <a:solidFill>
                  <a:srgbClr val="FFFF00"/>
                </a:solidFill>
              </a:rPr>
              <a:pPr/>
              <a:t>4</a:t>
            </a:fld>
            <a:endParaRPr lang="en-US" sz="2400" dirty="0"/>
          </a:p>
        </p:txBody>
      </p:sp>
    </p:spTree>
    <p:extLst>
      <p:ext uri="{BB962C8B-B14F-4D97-AF65-F5344CB8AC3E}">
        <p14:creationId xmlns:p14="http://schemas.microsoft.com/office/powerpoint/2010/main" val="97838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4041" y="126124"/>
            <a:ext cx="2448910" cy="1051035"/>
          </a:xfrm>
        </p:spPr>
        <p:txBody>
          <a:bodyPr/>
          <a:lstStyle/>
          <a:p>
            <a:r>
              <a:rPr lang="en-US" b="1" dirty="0" err="1">
                <a:solidFill>
                  <a:srgbClr val="FFC000"/>
                </a:solidFill>
                <a:latin typeface="Arial Rounded MT Bold" panose="020F0704030504030204" pitchFamily="34" charset="0"/>
              </a:rPr>
              <a:t>pySerial</a:t>
            </a:r>
            <a:endParaRPr lang="en-IN" b="1" dirty="0">
              <a:solidFill>
                <a:srgbClr val="FFC000"/>
              </a:solidFill>
              <a:latin typeface="Arial Rounded MT Bold" panose="020F0704030504030204" pitchFamily="34" charset="0"/>
            </a:endParaRPr>
          </a:p>
        </p:txBody>
      </p:sp>
      <p:sp>
        <p:nvSpPr>
          <p:cNvPr id="3" name="Rectangle 2"/>
          <p:cNvSpPr/>
          <p:nvPr/>
        </p:nvSpPr>
        <p:spPr>
          <a:xfrm>
            <a:off x="643712" y="835994"/>
            <a:ext cx="10510345" cy="267765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Pyserial</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is a library which provides support for serial connections over a variety of different devices: old-style serial ports, Bluetooth dongles, infra-red ports, and so on. It also supports remote serial ports. This module encapsulates the access for the serial port. It provides </a:t>
            </a: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backends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for Python running on Windows, OSX, Linux. The module named "serial" automatically selects the appropriate backend. In computing, a serial port is a serial communication interface through which information transfers in or out sequentially one bit at a time.</a:t>
            </a: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RS-232 is Simple, Robust Communications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911" y="3513650"/>
            <a:ext cx="5582534" cy="2093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9371" y="5607100"/>
            <a:ext cx="962747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This way we establish a connection between the Arduino and the </a:t>
            </a: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Pycharm</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code which helps in the movement of bot.</a:t>
            </a: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519DDF4-CEB8-4F77-8BC9-2E96DCC03E65}"/>
              </a:ext>
            </a:extLst>
          </p:cNvPr>
          <p:cNvSpPr txBox="1"/>
          <p:nvPr/>
        </p:nvSpPr>
        <p:spPr>
          <a:xfrm>
            <a:off x="5838496" y="6396335"/>
            <a:ext cx="6094674" cy="461665"/>
          </a:xfrm>
          <a:prstGeom prst="rect">
            <a:avLst/>
          </a:prstGeom>
          <a:noFill/>
        </p:spPr>
        <p:txBody>
          <a:bodyPr wrap="square">
            <a:spAutoFit/>
          </a:bodyPr>
          <a:lstStyle/>
          <a:p>
            <a:fld id="{D57F1E4F-1CFF-5643-939E-217C01CDF565}" type="slidenum">
              <a:rPr lang="en-US" sz="2400" b="1" smtClean="0">
                <a:solidFill>
                  <a:srgbClr val="FFFF00"/>
                </a:solidFill>
              </a:rPr>
              <a:pPr/>
              <a:t>5</a:t>
            </a:fld>
            <a:endParaRPr lang="en-US" sz="2400" dirty="0"/>
          </a:p>
        </p:txBody>
      </p:sp>
    </p:spTree>
    <p:extLst>
      <p:ext uri="{BB962C8B-B14F-4D97-AF65-F5344CB8AC3E}">
        <p14:creationId xmlns:p14="http://schemas.microsoft.com/office/powerpoint/2010/main" val="118257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1-03-19 at 11.55.17 PM">
            <a:hlinkClick r:id="" action="ppaction://media"/>
            <a:extLst>
              <a:ext uri="{FF2B5EF4-FFF2-40B4-BE49-F238E27FC236}">
                <a16:creationId xmlns:a16="http://schemas.microsoft.com/office/drawing/2014/main" id="{DE6B6348-5979-46BB-8BAE-FCFA842EBA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711" y="147127"/>
            <a:ext cx="10935293" cy="5542473"/>
          </a:xfrm>
          <a:prstGeom prst="rect">
            <a:avLst/>
          </a:prstGeom>
        </p:spPr>
      </p:pic>
      <p:sp>
        <p:nvSpPr>
          <p:cNvPr id="4" name="TextBox 3">
            <a:extLst>
              <a:ext uri="{FF2B5EF4-FFF2-40B4-BE49-F238E27FC236}">
                <a16:creationId xmlns:a16="http://schemas.microsoft.com/office/drawing/2014/main" id="{E63ECFF4-FA44-4F50-AD7B-291F208DF14C}"/>
              </a:ext>
            </a:extLst>
          </p:cNvPr>
          <p:cNvSpPr txBox="1"/>
          <p:nvPr/>
        </p:nvSpPr>
        <p:spPr>
          <a:xfrm>
            <a:off x="5517661" y="6200503"/>
            <a:ext cx="6096000" cy="461665"/>
          </a:xfrm>
          <a:prstGeom prst="rect">
            <a:avLst/>
          </a:prstGeom>
          <a:noFill/>
        </p:spPr>
        <p:txBody>
          <a:bodyPr wrap="square">
            <a:spAutoFit/>
          </a:bodyPr>
          <a:lstStyle/>
          <a:p>
            <a:fld id="{D57F1E4F-1CFF-5643-939E-217C01CDF565}" type="slidenum">
              <a:rPr lang="en-US" sz="2400" b="1" smtClean="0">
                <a:solidFill>
                  <a:srgbClr val="FFFF00"/>
                </a:solidFill>
              </a:rPr>
              <a:pPr/>
              <a:t>6</a:t>
            </a:fld>
            <a:endParaRPr lang="en-US" sz="2400" dirty="0"/>
          </a:p>
        </p:txBody>
      </p:sp>
    </p:spTree>
    <p:extLst>
      <p:ext uri="{BB962C8B-B14F-4D97-AF65-F5344CB8AC3E}">
        <p14:creationId xmlns:p14="http://schemas.microsoft.com/office/powerpoint/2010/main" val="168575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1-03-20 at 9.38.22 AM">
            <a:hlinkClick r:id="" action="ppaction://media"/>
            <a:extLst>
              <a:ext uri="{FF2B5EF4-FFF2-40B4-BE49-F238E27FC236}">
                <a16:creationId xmlns:a16="http://schemas.microsoft.com/office/drawing/2014/main" id="{6D50503F-D6C7-42D5-84BB-0BCFCA2E8B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1907" y="294199"/>
            <a:ext cx="11386268" cy="5395402"/>
          </a:xfrm>
          <a:prstGeom prst="rect">
            <a:avLst/>
          </a:prstGeom>
        </p:spPr>
      </p:pic>
      <p:sp>
        <p:nvSpPr>
          <p:cNvPr id="5" name="TextBox 4">
            <a:extLst>
              <a:ext uri="{FF2B5EF4-FFF2-40B4-BE49-F238E27FC236}">
                <a16:creationId xmlns:a16="http://schemas.microsoft.com/office/drawing/2014/main" id="{C9CCF9E1-2223-4BEF-BF11-6841D85662AA}"/>
              </a:ext>
            </a:extLst>
          </p:cNvPr>
          <p:cNvSpPr txBox="1"/>
          <p:nvPr/>
        </p:nvSpPr>
        <p:spPr>
          <a:xfrm>
            <a:off x="5455139" y="6194469"/>
            <a:ext cx="6096000" cy="461665"/>
          </a:xfrm>
          <a:prstGeom prst="rect">
            <a:avLst/>
          </a:prstGeom>
          <a:noFill/>
        </p:spPr>
        <p:txBody>
          <a:bodyPr wrap="square">
            <a:spAutoFit/>
          </a:bodyPr>
          <a:lstStyle/>
          <a:p>
            <a:fld id="{D57F1E4F-1CFF-5643-939E-217C01CDF565}" type="slidenum">
              <a:rPr lang="en-US" sz="2400" b="1" smtClean="0">
                <a:solidFill>
                  <a:srgbClr val="FFFF00"/>
                </a:solidFill>
              </a:rPr>
              <a:pPr/>
              <a:t>7</a:t>
            </a:fld>
            <a:endParaRPr lang="en-US" sz="2400" dirty="0"/>
          </a:p>
        </p:txBody>
      </p:sp>
    </p:spTree>
    <p:extLst>
      <p:ext uri="{BB962C8B-B14F-4D97-AF65-F5344CB8AC3E}">
        <p14:creationId xmlns:p14="http://schemas.microsoft.com/office/powerpoint/2010/main" val="202234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1E4FE0-1000-4E41-8B78-A439AFEE5975}"/>
              </a:ext>
            </a:extLst>
          </p:cNvPr>
          <p:cNvSpPr>
            <a:spLocks noGrp="1"/>
          </p:cNvSpPr>
          <p:nvPr>
            <p:ph type="body" idx="1"/>
          </p:nvPr>
        </p:nvSpPr>
        <p:spPr>
          <a:xfrm>
            <a:off x="123066" y="144918"/>
            <a:ext cx="4709054" cy="576262"/>
          </a:xfrm>
        </p:spPr>
        <p:txBody>
          <a:bodyPr/>
          <a:lstStyle/>
          <a:p>
            <a:r>
              <a:rPr lang="en-US" sz="3600" b="1" dirty="0">
                <a:solidFill>
                  <a:srgbClr val="FFC000"/>
                </a:solidFill>
                <a:effectLst>
                  <a:reflection blurRad="6350" stA="60000" endA="900" endPos="58000" dir="5400000" sy="-100000" algn="bl" rotWithShape="0"/>
                </a:effectLst>
              </a:rPr>
              <a:t>CONCLUSION:</a:t>
            </a:r>
          </a:p>
        </p:txBody>
      </p:sp>
      <p:sp>
        <p:nvSpPr>
          <p:cNvPr id="4" name="Content Placeholder 3">
            <a:extLst>
              <a:ext uri="{FF2B5EF4-FFF2-40B4-BE49-F238E27FC236}">
                <a16:creationId xmlns:a16="http://schemas.microsoft.com/office/drawing/2014/main" id="{30655E37-1A7A-4A1E-AA91-9F0BF909B36C}"/>
              </a:ext>
            </a:extLst>
          </p:cNvPr>
          <p:cNvSpPr>
            <a:spLocks noGrp="1"/>
          </p:cNvSpPr>
          <p:nvPr>
            <p:ph sz="half" idx="2"/>
          </p:nvPr>
        </p:nvSpPr>
        <p:spPr>
          <a:xfrm>
            <a:off x="430619" y="839973"/>
            <a:ext cx="11350255" cy="1994668"/>
          </a:xfrm>
        </p:spPr>
        <p:txBody>
          <a:bodyPr>
            <a:normAutofit fontScale="92500" lnSpcReduction="20000"/>
          </a:bodyPr>
          <a:lstStyle/>
          <a:p>
            <a:pPr marL="0" indent="0">
              <a:buNone/>
            </a:pPr>
            <a:r>
              <a:rPr lang="en-US" sz="2000" i="1" dirty="0"/>
              <a:t>                             </a:t>
            </a:r>
            <a:r>
              <a:rPr lang="en-US" sz="2600" i="1" dirty="0"/>
              <a:t>The Gesture controlled Robot System gives an alternative way of controlling robots. We have provided a technique of finger count based gesture control, in which each finger count specifies the command for the robot to navigate in specific direction in the environment. After gesture recognition command signal and passed to the robot and it moves in specified direction.  Advantages of GCR include remote </a:t>
            </a:r>
            <a:r>
              <a:rPr lang="en-US" sz="2600" i="1" dirty="0" err="1"/>
              <a:t>surveillance,military</a:t>
            </a:r>
            <a:r>
              <a:rPr lang="en-US" sz="2600" i="1" dirty="0"/>
              <a:t> purposes.</a:t>
            </a:r>
          </a:p>
        </p:txBody>
      </p:sp>
      <p:sp>
        <p:nvSpPr>
          <p:cNvPr id="5" name="Text Placeholder 4">
            <a:extLst>
              <a:ext uri="{FF2B5EF4-FFF2-40B4-BE49-F238E27FC236}">
                <a16:creationId xmlns:a16="http://schemas.microsoft.com/office/drawing/2014/main" id="{9730D3C8-20B8-471B-8AB7-1B9D8A34F4E8}"/>
              </a:ext>
            </a:extLst>
          </p:cNvPr>
          <p:cNvSpPr>
            <a:spLocks noGrp="1"/>
          </p:cNvSpPr>
          <p:nvPr>
            <p:ph type="body" sz="quarter" idx="3"/>
          </p:nvPr>
        </p:nvSpPr>
        <p:spPr>
          <a:xfrm>
            <a:off x="230046" y="2802765"/>
            <a:ext cx="4995334" cy="576262"/>
          </a:xfrm>
        </p:spPr>
        <p:txBody>
          <a:bodyPr/>
          <a:lstStyle/>
          <a:p>
            <a:r>
              <a:rPr lang="en-US" sz="3600" b="1" dirty="0">
                <a:solidFill>
                  <a:srgbClr val="FFC000"/>
                </a:solidFill>
                <a:effectLst>
                  <a:reflection blurRad="6350" stA="60000" endA="900" endPos="58000" dir="5400000" sy="-100000" algn="bl" rotWithShape="0"/>
                </a:effectLst>
              </a:rPr>
              <a:t>REFERENCES:</a:t>
            </a:r>
          </a:p>
        </p:txBody>
      </p:sp>
      <p:sp>
        <p:nvSpPr>
          <p:cNvPr id="6" name="Content Placeholder 5">
            <a:extLst>
              <a:ext uri="{FF2B5EF4-FFF2-40B4-BE49-F238E27FC236}">
                <a16:creationId xmlns:a16="http://schemas.microsoft.com/office/drawing/2014/main" id="{A3E8D548-F007-4160-A405-9843C4A6D4FD}"/>
              </a:ext>
            </a:extLst>
          </p:cNvPr>
          <p:cNvSpPr>
            <a:spLocks noGrp="1"/>
          </p:cNvSpPr>
          <p:nvPr>
            <p:ph sz="quarter" idx="4"/>
          </p:nvPr>
        </p:nvSpPr>
        <p:spPr>
          <a:xfrm>
            <a:off x="230046" y="3448932"/>
            <a:ext cx="11344939" cy="3249047"/>
          </a:xfrm>
        </p:spPr>
        <p:txBody>
          <a:bodyPr>
            <a:normAutofit lnSpcReduction="10000"/>
          </a:bodyPr>
          <a:lstStyle/>
          <a:p>
            <a:pPr marL="457200" indent="-457200">
              <a:buFont typeface="+mj-lt"/>
              <a:buAutoNum type="arabicPeriod"/>
            </a:pPr>
            <a:r>
              <a:rPr lang="en-US" sz="2400" i="1" dirty="0">
                <a:hlinkClick r:id="rId2">
                  <a:extLst>
                    <a:ext uri="{A12FA001-AC4F-418D-AE19-62706E023703}">
                      <ahyp:hlinkClr xmlns:ahyp="http://schemas.microsoft.com/office/drawing/2018/hyperlinkcolor" val="tx"/>
                    </a:ext>
                  </a:extLst>
                </a:hlinkClick>
              </a:rPr>
              <a:t>https://medium.com/programming-fever/how-to-find-hsv-range-of-an-object-for-computer-vision-applications-254a8eb039fc</a:t>
            </a:r>
          </a:p>
          <a:p>
            <a:pPr marL="457200" indent="-457200">
              <a:buFont typeface="+mj-lt"/>
              <a:buAutoNum type="arabicPeriod"/>
            </a:pPr>
            <a:r>
              <a:rPr lang="en-US" sz="2400" i="1" dirty="0">
                <a:hlinkClick r:id="rId2">
                  <a:extLst>
                    <a:ext uri="{A12FA001-AC4F-418D-AE19-62706E023703}">
                      <ahyp:hlinkClr xmlns:ahyp="http://schemas.microsoft.com/office/drawing/2018/hyperlinkcolor" val="tx"/>
                    </a:ext>
                  </a:extLst>
                </a:hlinkClick>
              </a:rPr>
              <a:t>https://create.arduino.cc/projecthub/121669/arduino-bluetooth-controlled-rc-car-9673ea</a:t>
            </a:r>
          </a:p>
          <a:p>
            <a:pPr marL="457200" indent="-457200">
              <a:buFont typeface="+mj-lt"/>
              <a:buAutoNum type="arabicPeriod"/>
            </a:pPr>
            <a:r>
              <a:rPr lang="en-US" sz="2400" i="1" dirty="0">
                <a:hlinkClick r:id="rId2">
                  <a:extLst>
                    <a:ext uri="{A12FA001-AC4F-418D-AE19-62706E023703}">
                      <ahyp:hlinkClr xmlns:ahyp="http://schemas.microsoft.com/office/drawing/2018/hyperlinkcolor" val="tx"/>
                    </a:ext>
                  </a:extLst>
                </a:hlinkClick>
              </a:rPr>
              <a:t>https://www.instructables.com/How-to-use-the-L293D-Motor-Driver-Arduino-Tutorial/</a:t>
            </a:r>
          </a:p>
          <a:p>
            <a:pPr marL="457200" indent="-457200">
              <a:buFont typeface="+mj-lt"/>
              <a:buAutoNum type="arabicPeriod"/>
            </a:pPr>
            <a:r>
              <a:rPr lang="en-US" sz="2400" i="1" dirty="0">
                <a:hlinkClick r:id="rId2">
                  <a:extLst>
                    <a:ext uri="{A12FA001-AC4F-418D-AE19-62706E023703}">
                      <ahyp:hlinkClr xmlns:ahyp="http://schemas.microsoft.com/office/drawing/2018/hyperlinkcolor" val="tx"/>
                    </a:ext>
                  </a:extLst>
                </a:hlinkClick>
              </a:rPr>
              <a:t>https://youtu.be/4F7TIwC6xZo</a:t>
            </a:r>
          </a:p>
          <a:p>
            <a:pPr marL="457200" indent="-457200">
              <a:buFont typeface="+mj-lt"/>
              <a:buAutoNum type="arabicPeriod"/>
            </a:pPr>
            <a:r>
              <a:rPr lang="en-US" sz="2400" i="1" dirty="0">
                <a:hlinkClick r:id="rId2">
                  <a:extLst>
                    <a:ext uri="{A12FA001-AC4F-418D-AE19-62706E023703}">
                      <ahyp:hlinkClr xmlns:ahyp="http://schemas.microsoft.com/office/drawing/2018/hyperlinkcolor" val="tx"/>
                    </a:ext>
                  </a:extLst>
                </a:hlinkClick>
              </a:rPr>
              <a:t>https://www.instructables.com/RC-Car-Using-L293D-HC-05/</a:t>
            </a:r>
            <a:endParaRPr lang="en-US" sz="2400" i="1" dirty="0">
              <a:hlinkClick r:id="" action="ppaction://noaction">
                <a:extLst>
                  <a:ext uri="{A12FA001-AC4F-418D-AE19-62706E023703}">
                    <ahyp:hlinkClr xmlns:ahyp="http://schemas.microsoft.com/office/drawing/2018/hyperlinkcolor" val="tx"/>
                  </a:ext>
                </a:extLst>
              </a:hlinkClick>
            </a:endParaRPr>
          </a:p>
          <a:p>
            <a:pPr marL="457200" indent="-457200">
              <a:buFont typeface="+mj-lt"/>
              <a:buAutoNum type="arabicPeriod"/>
            </a:pPr>
            <a:endParaRPr lang="en-US" sz="2400" i="1" dirty="0">
              <a:hlinkClick r:id="" action="ppaction://noaction">
                <a:extLst>
                  <a:ext uri="{A12FA001-AC4F-418D-AE19-62706E023703}">
                    <ahyp:hlinkClr xmlns:ahyp="http://schemas.microsoft.com/office/drawing/2018/hyperlinkcolor" val="tx"/>
                  </a:ext>
                </a:extLst>
              </a:hlinkClick>
            </a:endParaRPr>
          </a:p>
          <a:p>
            <a:pPr marL="457200" indent="-457200">
              <a:buFont typeface="+mj-lt"/>
              <a:buAutoNum type="arabicPeriod"/>
            </a:pPr>
            <a:endParaRPr lang="en-US" sz="2400" i="1" dirty="0">
              <a:hlinkClick r:id="" action="ppaction://noaction">
                <a:extLst>
                  <a:ext uri="{A12FA001-AC4F-418D-AE19-62706E023703}">
                    <ahyp:hlinkClr xmlns:ahyp="http://schemas.microsoft.com/office/drawing/2018/hyperlinkcolor" val="tx"/>
                  </a:ext>
                </a:extLst>
              </a:hlinkClick>
            </a:endParaRPr>
          </a:p>
          <a:p>
            <a:pPr marL="0" indent="0">
              <a:buNone/>
            </a:pPr>
            <a:endParaRPr lang="en-US" i="1" dirty="0"/>
          </a:p>
        </p:txBody>
      </p:sp>
      <p:sp>
        <p:nvSpPr>
          <p:cNvPr id="7" name="TextBox 6">
            <a:extLst>
              <a:ext uri="{FF2B5EF4-FFF2-40B4-BE49-F238E27FC236}">
                <a16:creationId xmlns:a16="http://schemas.microsoft.com/office/drawing/2014/main" id="{2627D2B1-C6F6-488E-B06B-A635F02616A4}"/>
              </a:ext>
            </a:extLst>
          </p:cNvPr>
          <p:cNvSpPr txBox="1"/>
          <p:nvPr/>
        </p:nvSpPr>
        <p:spPr>
          <a:xfrm>
            <a:off x="5225380" y="6328647"/>
            <a:ext cx="6127260" cy="461665"/>
          </a:xfrm>
          <a:prstGeom prst="rect">
            <a:avLst/>
          </a:prstGeom>
          <a:noFill/>
        </p:spPr>
        <p:txBody>
          <a:bodyPr wrap="square">
            <a:spAutoFit/>
          </a:bodyPr>
          <a:lstStyle/>
          <a:p>
            <a:fld id="{D57F1E4F-1CFF-5643-939E-217C01CDF565}" type="slidenum">
              <a:rPr lang="en-US" sz="2400" b="1" smtClean="0">
                <a:solidFill>
                  <a:srgbClr val="FFFF00"/>
                </a:solidFill>
              </a:rPr>
              <a:pPr/>
              <a:t>8</a:t>
            </a:fld>
            <a:endParaRPr lang="en-US" sz="2400" dirty="0"/>
          </a:p>
        </p:txBody>
      </p:sp>
    </p:spTree>
    <p:extLst>
      <p:ext uri="{BB962C8B-B14F-4D97-AF65-F5344CB8AC3E}">
        <p14:creationId xmlns:p14="http://schemas.microsoft.com/office/powerpoint/2010/main" val="38815328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298</TotalTime>
  <Words>499</Words>
  <Application>Microsoft Office PowerPoint</Application>
  <PresentationFormat>Widescreen</PresentationFormat>
  <Paragraphs>49</Paragraphs>
  <Slides>8</Slides>
  <Notes>0</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Arial Rounded MT Bold</vt:lpstr>
      <vt:lpstr>Berlin Sans FB Demi</vt:lpstr>
      <vt:lpstr>Calibri</vt:lpstr>
      <vt:lpstr>Calibri Light</vt:lpstr>
      <vt:lpstr>Celestial</vt:lpstr>
      <vt:lpstr>1_Celestial</vt:lpstr>
      <vt:lpstr>    GESTURE CONTROLLED ROBOT USING IMAGE PROCESSING</vt:lpstr>
      <vt:lpstr>PowerPoint Presentation</vt:lpstr>
      <vt:lpstr>PowerPoint Presentation</vt:lpstr>
      <vt:lpstr>PowerPoint Presentation</vt:lpstr>
      <vt:lpstr>pySerial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CONTROLLED ROBOT USING IMAGE PROCESSING</dc:title>
  <dc:creator>Z40B</dc:creator>
  <cp:lastModifiedBy>sakthirose02@gmail.com</cp:lastModifiedBy>
  <cp:revision>11</cp:revision>
  <dcterms:created xsi:type="dcterms:W3CDTF">2021-03-08T10:36:31Z</dcterms:created>
  <dcterms:modified xsi:type="dcterms:W3CDTF">2021-03-20T07:30:24Z</dcterms:modified>
</cp:coreProperties>
</file>